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8" r:id="rId3"/>
    <p:sldId id="257"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p:restoredTop sz="94689"/>
  </p:normalViewPr>
  <p:slideViewPr>
    <p:cSldViewPr snapToGrid="0">
      <p:cViewPr>
        <p:scale>
          <a:sx n="88" d="100"/>
          <a:sy n="88" d="100"/>
        </p:scale>
        <p:origin x="3288" y="1368"/>
      </p:cViewPr>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0FE386-F670-8748-B8D9-E16B32B776BE}" type="datetimeFigureOut">
              <a:rPr lang="en-AU" smtClean="0"/>
              <a:t>13/12/2024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74AC7-186C-574A-88BA-B17C55FDB0E4}" type="slidenum">
              <a:rPr lang="en-AU" smtClean="0"/>
              <a:t>‹#›</a:t>
            </a:fld>
            <a:endParaRPr lang="en-AU"/>
          </a:p>
        </p:txBody>
      </p:sp>
    </p:spTree>
    <p:extLst>
      <p:ext uri="{BB962C8B-B14F-4D97-AF65-F5344CB8AC3E}">
        <p14:creationId xmlns:p14="http://schemas.microsoft.com/office/powerpoint/2010/main" val="1586089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3074AC7-186C-574A-88BA-B17C55FDB0E4}" type="slidenum">
              <a:rPr lang="en-AU" smtClean="0"/>
              <a:t>4</a:t>
            </a:fld>
            <a:endParaRPr lang="en-AU"/>
          </a:p>
        </p:txBody>
      </p:sp>
    </p:spTree>
    <p:extLst>
      <p:ext uri="{BB962C8B-B14F-4D97-AF65-F5344CB8AC3E}">
        <p14:creationId xmlns:p14="http://schemas.microsoft.com/office/powerpoint/2010/main" val="379420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56C65-0BB7-5615-D2A2-89899F0E2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8CE34-998C-5CFB-0400-110714F9CD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34414-9D77-C2F1-5E1D-35F7C5F62B5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A9CB3F7-E215-988F-4CFF-39369C37B324}"/>
              </a:ext>
            </a:extLst>
          </p:cNvPr>
          <p:cNvSpPr>
            <a:spLocks noGrp="1"/>
          </p:cNvSpPr>
          <p:nvPr>
            <p:ph type="sldNum" sz="quarter" idx="5"/>
          </p:nvPr>
        </p:nvSpPr>
        <p:spPr/>
        <p:txBody>
          <a:bodyPr/>
          <a:lstStyle/>
          <a:p>
            <a:fld id="{03074AC7-186C-574A-88BA-B17C55FDB0E4}" type="slidenum">
              <a:rPr lang="en-AU" smtClean="0"/>
              <a:t>5</a:t>
            </a:fld>
            <a:endParaRPr lang="en-AU"/>
          </a:p>
        </p:txBody>
      </p:sp>
    </p:spTree>
    <p:extLst>
      <p:ext uri="{BB962C8B-B14F-4D97-AF65-F5344CB8AC3E}">
        <p14:creationId xmlns:p14="http://schemas.microsoft.com/office/powerpoint/2010/main" val="188119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20957-0579-B6EA-7EE0-0A909577F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5C09EC-DAFB-533B-141F-AC3474B8A5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7DDF1-F099-8373-CE2D-A55B9B319DE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726FB46-4D07-EEFC-D96D-932BEAEC05C9}"/>
              </a:ext>
            </a:extLst>
          </p:cNvPr>
          <p:cNvSpPr>
            <a:spLocks noGrp="1"/>
          </p:cNvSpPr>
          <p:nvPr>
            <p:ph type="sldNum" sz="quarter" idx="5"/>
          </p:nvPr>
        </p:nvSpPr>
        <p:spPr/>
        <p:txBody>
          <a:bodyPr/>
          <a:lstStyle/>
          <a:p>
            <a:fld id="{03074AC7-186C-574A-88BA-B17C55FDB0E4}" type="slidenum">
              <a:rPr lang="en-AU" smtClean="0"/>
              <a:t>6</a:t>
            </a:fld>
            <a:endParaRPr lang="en-AU"/>
          </a:p>
        </p:txBody>
      </p:sp>
    </p:spTree>
    <p:extLst>
      <p:ext uri="{BB962C8B-B14F-4D97-AF65-F5344CB8AC3E}">
        <p14:creationId xmlns:p14="http://schemas.microsoft.com/office/powerpoint/2010/main" val="172717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F7410-972A-1EC1-A5C0-49A3550199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071AD-6C24-51BB-F423-AD78A9DD88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78F2C-4FB0-0272-80FF-F672D57482F8}"/>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EC91BCAD-B3CC-E58E-6177-F7A30012093E}"/>
              </a:ext>
            </a:extLst>
          </p:cNvPr>
          <p:cNvSpPr>
            <a:spLocks noGrp="1"/>
          </p:cNvSpPr>
          <p:nvPr>
            <p:ph type="sldNum" sz="quarter" idx="5"/>
          </p:nvPr>
        </p:nvSpPr>
        <p:spPr/>
        <p:txBody>
          <a:bodyPr/>
          <a:lstStyle/>
          <a:p>
            <a:fld id="{03074AC7-186C-574A-88BA-B17C55FDB0E4}" type="slidenum">
              <a:rPr lang="en-AU" smtClean="0"/>
              <a:t>7</a:t>
            </a:fld>
            <a:endParaRPr lang="en-AU"/>
          </a:p>
        </p:txBody>
      </p:sp>
    </p:spTree>
    <p:extLst>
      <p:ext uri="{BB962C8B-B14F-4D97-AF65-F5344CB8AC3E}">
        <p14:creationId xmlns:p14="http://schemas.microsoft.com/office/powerpoint/2010/main" val="2621319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930C3-2263-F410-5868-824C226F68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17C5F-50B6-C392-AC19-940B0780A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5544D-C5DD-B7C5-13A6-FA5943CEEBBC}"/>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CDB6B7EB-7CBD-6131-0F82-62B67328C602}"/>
              </a:ext>
            </a:extLst>
          </p:cNvPr>
          <p:cNvSpPr>
            <a:spLocks noGrp="1"/>
          </p:cNvSpPr>
          <p:nvPr>
            <p:ph type="sldNum" sz="quarter" idx="5"/>
          </p:nvPr>
        </p:nvSpPr>
        <p:spPr/>
        <p:txBody>
          <a:bodyPr/>
          <a:lstStyle/>
          <a:p>
            <a:fld id="{03074AC7-186C-574A-88BA-B17C55FDB0E4}" type="slidenum">
              <a:rPr lang="en-AU" smtClean="0"/>
              <a:t>8</a:t>
            </a:fld>
            <a:endParaRPr lang="en-AU"/>
          </a:p>
        </p:txBody>
      </p:sp>
    </p:spTree>
    <p:extLst>
      <p:ext uri="{BB962C8B-B14F-4D97-AF65-F5344CB8AC3E}">
        <p14:creationId xmlns:p14="http://schemas.microsoft.com/office/powerpoint/2010/main" val="3750541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B2F28-55FA-9E40-656B-5698DDBD63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CCEE1D-D327-3445-C748-E071539DF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B89318-B6CB-4EEB-3C12-1CC19C19CDC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9408538-9A9D-7176-8CB3-E5E03313565E}"/>
              </a:ext>
            </a:extLst>
          </p:cNvPr>
          <p:cNvSpPr>
            <a:spLocks noGrp="1"/>
          </p:cNvSpPr>
          <p:nvPr>
            <p:ph type="sldNum" sz="quarter" idx="5"/>
          </p:nvPr>
        </p:nvSpPr>
        <p:spPr/>
        <p:txBody>
          <a:bodyPr/>
          <a:lstStyle/>
          <a:p>
            <a:fld id="{03074AC7-186C-574A-88BA-B17C55FDB0E4}" type="slidenum">
              <a:rPr lang="en-AU" smtClean="0"/>
              <a:t>9</a:t>
            </a:fld>
            <a:endParaRPr lang="en-AU"/>
          </a:p>
        </p:txBody>
      </p:sp>
    </p:spTree>
    <p:extLst>
      <p:ext uri="{BB962C8B-B14F-4D97-AF65-F5344CB8AC3E}">
        <p14:creationId xmlns:p14="http://schemas.microsoft.com/office/powerpoint/2010/main" val="138852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A9101-23FF-0476-0952-2DE36EBEB6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38AE7CE-85AA-64BB-877F-E740F0B6E4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45D3C8E-59DB-89CC-820E-5F5E5A567F94}"/>
              </a:ext>
            </a:extLst>
          </p:cNvPr>
          <p:cNvSpPr>
            <a:spLocks noGrp="1"/>
          </p:cNvSpPr>
          <p:nvPr>
            <p:ph type="dt" sz="half" idx="10"/>
          </p:nvPr>
        </p:nvSpPr>
        <p:spPr/>
        <p:txBody>
          <a:bodyPr/>
          <a:lstStyle/>
          <a:p>
            <a:fld id="{9838F378-8276-A544-AD9E-DE995493441E}" type="datetimeFigureOut">
              <a:rPr lang="en-AU" smtClean="0"/>
              <a:t>13/12/2024</a:t>
            </a:fld>
            <a:endParaRPr lang="en-AU"/>
          </a:p>
        </p:txBody>
      </p:sp>
      <p:sp>
        <p:nvSpPr>
          <p:cNvPr id="5" name="Footer Placeholder 4">
            <a:extLst>
              <a:ext uri="{FF2B5EF4-FFF2-40B4-BE49-F238E27FC236}">
                <a16:creationId xmlns:a16="http://schemas.microsoft.com/office/drawing/2014/main" id="{A4349C70-3EF0-5702-22CB-315A98BA78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63D1529-09EC-ADD9-B395-83795126098A}"/>
              </a:ext>
            </a:extLst>
          </p:cNvPr>
          <p:cNvSpPr>
            <a:spLocks noGrp="1"/>
          </p:cNvSpPr>
          <p:nvPr>
            <p:ph type="sldNum" sz="quarter" idx="12"/>
          </p:nvPr>
        </p:nvSpPr>
        <p:spPr/>
        <p:txBody>
          <a:bodyPr/>
          <a:lstStyle/>
          <a:p>
            <a:fld id="{5E306F63-B5DC-BB47-8131-84EE4DF540D8}" type="slidenum">
              <a:rPr lang="en-AU" smtClean="0"/>
              <a:t>‹#›</a:t>
            </a:fld>
            <a:endParaRPr lang="en-AU"/>
          </a:p>
        </p:txBody>
      </p:sp>
    </p:spTree>
    <p:extLst>
      <p:ext uri="{BB962C8B-B14F-4D97-AF65-F5344CB8AC3E}">
        <p14:creationId xmlns:p14="http://schemas.microsoft.com/office/powerpoint/2010/main" val="220364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5BF-61E8-D938-EF96-715D83E747B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6529089-6B90-9671-27C7-6098EAAF09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6264CCF-DF4C-DA9F-615D-7173D11C8C8F}"/>
              </a:ext>
            </a:extLst>
          </p:cNvPr>
          <p:cNvSpPr>
            <a:spLocks noGrp="1"/>
          </p:cNvSpPr>
          <p:nvPr>
            <p:ph type="dt" sz="half" idx="10"/>
          </p:nvPr>
        </p:nvSpPr>
        <p:spPr/>
        <p:txBody>
          <a:bodyPr/>
          <a:lstStyle/>
          <a:p>
            <a:fld id="{9838F378-8276-A544-AD9E-DE995493441E}" type="datetimeFigureOut">
              <a:rPr lang="en-AU" smtClean="0"/>
              <a:t>13/12/2024</a:t>
            </a:fld>
            <a:endParaRPr lang="en-AU"/>
          </a:p>
        </p:txBody>
      </p:sp>
      <p:sp>
        <p:nvSpPr>
          <p:cNvPr id="5" name="Footer Placeholder 4">
            <a:extLst>
              <a:ext uri="{FF2B5EF4-FFF2-40B4-BE49-F238E27FC236}">
                <a16:creationId xmlns:a16="http://schemas.microsoft.com/office/drawing/2014/main" id="{DBE36167-0DC4-C985-2FA2-A4F4CB7E1C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835E3B9-0CA7-C69E-2F74-8D886582E4FD}"/>
              </a:ext>
            </a:extLst>
          </p:cNvPr>
          <p:cNvSpPr>
            <a:spLocks noGrp="1"/>
          </p:cNvSpPr>
          <p:nvPr>
            <p:ph type="sldNum" sz="quarter" idx="12"/>
          </p:nvPr>
        </p:nvSpPr>
        <p:spPr/>
        <p:txBody>
          <a:bodyPr/>
          <a:lstStyle/>
          <a:p>
            <a:fld id="{5E306F63-B5DC-BB47-8131-84EE4DF540D8}" type="slidenum">
              <a:rPr lang="en-AU" smtClean="0"/>
              <a:t>‹#›</a:t>
            </a:fld>
            <a:endParaRPr lang="en-AU"/>
          </a:p>
        </p:txBody>
      </p:sp>
    </p:spTree>
    <p:extLst>
      <p:ext uri="{BB962C8B-B14F-4D97-AF65-F5344CB8AC3E}">
        <p14:creationId xmlns:p14="http://schemas.microsoft.com/office/powerpoint/2010/main" val="2638936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54534B-C1B9-2962-D489-E10A1025C4C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60508C4-1E82-DAA2-176B-77555C28B0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DC78C8-D00B-70CD-699E-A570FA838DB9}"/>
              </a:ext>
            </a:extLst>
          </p:cNvPr>
          <p:cNvSpPr>
            <a:spLocks noGrp="1"/>
          </p:cNvSpPr>
          <p:nvPr>
            <p:ph type="dt" sz="half" idx="10"/>
          </p:nvPr>
        </p:nvSpPr>
        <p:spPr/>
        <p:txBody>
          <a:bodyPr/>
          <a:lstStyle/>
          <a:p>
            <a:fld id="{9838F378-8276-A544-AD9E-DE995493441E}" type="datetimeFigureOut">
              <a:rPr lang="en-AU" smtClean="0"/>
              <a:t>13/12/2024</a:t>
            </a:fld>
            <a:endParaRPr lang="en-AU"/>
          </a:p>
        </p:txBody>
      </p:sp>
      <p:sp>
        <p:nvSpPr>
          <p:cNvPr id="5" name="Footer Placeholder 4">
            <a:extLst>
              <a:ext uri="{FF2B5EF4-FFF2-40B4-BE49-F238E27FC236}">
                <a16:creationId xmlns:a16="http://schemas.microsoft.com/office/drawing/2014/main" id="{3EDC8876-0476-CADD-A4F6-751C29B918A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906A1E8-D21E-E87A-89BC-E2BD125CB216}"/>
              </a:ext>
            </a:extLst>
          </p:cNvPr>
          <p:cNvSpPr>
            <a:spLocks noGrp="1"/>
          </p:cNvSpPr>
          <p:nvPr>
            <p:ph type="sldNum" sz="quarter" idx="12"/>
          </p:nvPr>
        </p:nvSpPr>
        <p:spPr/>
        <p:txBody>
          <a:bodyPr/>
          <a:lstStyle/>
          <a:p>
            <a:fld id="{5E306F63-B5DC-BB47-8131-84EE4DF540D8}" type="slidenum">
              <a:rPr lang="en-AU" smtClean="0"/>
              <a:t>‹#›</a:t>
            </a:fld>
            <a:endParaRPr lang="en-AU"/>
          </a:p>
        </p:txBody>
      </p:sp>
    </p:spTree>
    <p:extLst>
      <p:ext uri="{BB962C8B-B14F-4D97-AF65-F5344CB8AC3E}">
        <p14:creationId xmlns:p14="http://schemas.microsoft.com/office/powerpoint/2010/main" val="201575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A3C6-4A27-0ED8-AAC0-8AEC15AF990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ACD6906-DC88-1D35-2C9D-61BC8DF964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1E8C7AC-DCD9-E3BA-2E04-3769646079F4}"/>
              </a:ext>
            </a:extLst>
          </p:cNvPr>
          <p:cNvSpPr>
            <a:spLocks noGrp="1"/>
          </p:cNvSpPr>
          <p:nvPr>
            <p:ph type="dt" sz="half" idx="10"/>
          </p:nvPr>
        </p:nvSpPr>
        <p:spPr/>
        <p:txBody>
          <a:bodyPr/>
          <a:lstStyle/>
          <a:p>
            <a:fld id="{9838F378-8276-A544-AD9E-DE995493441E}" type="datetimeFigureOut">
              <a:rPr lang="en-AU" smtClean="0"/>
              <a:t>13/12/2024</a:t>
            </a:fld>
            <a:endParaRPr lang="en-AU"/>
          </a:p>
        </p:txBody>
      </p:sp>
      <p:sp>
        <p:nvSpPr>
          <p:cNvPr id="5" name="Footer Placeholder 4">
            <a:extLst>
              <a:ext uri="{FF2B5EF4-FFF2-40B4-BE49-F238E27FC236}">
                <a16:creationId xmlns:a16="http://schemas.microsoft.com/office/drawing/2014/main" id="{2559DB00-62DF-4408-57C7-26F078C6A4B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B4C9F54-742E-B66D-2BD7-F6C7B910CFA8}"/>
              </a:ext>
            </a:extLst>
          </p:cNvPr>
          <p:cNvSpPr>
            <a:spLocks noGrp="1"/>
          </p:cNvSpPr>
          <p:nvPr>
            <p:ph type="sldNum" sz="quarter" idx="12"/>
          </p:nvPr>
        </p:nvSpPr>
        <p:spPr/>
        <p:txBody>
          <a:bodyPr/>
          <a:lstStyle/>
          <a:p>
            <a:fld id="{5E306F63-B5DC-BB47-8131-84EE4DF540D8}" type="slidenum">
              <a:rPr lang="en-AU" smtClean="0"/>
              <a:t>‹#›</a:t>
            </a:fld>
            <a:endParaRPr lang="en-AU"/>
          </a:p>
        </p:txBody>
      </p:sp>
    </p:spTree>
    <p:extLst>
      <p:ext uri="{BB962C8B-B14F-4D97-AF65-F5344CB8AC3E}">
        <p14:creationId xmlns:p14="http://schemas.microsoft.com/office/powerpoint/2010/main" val="1034892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24DE2-89F5-D216-2BFA-43AC93CE22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D635B99-218D-DBF6-B44E-BBD0CC6456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51262E-A21E-6539-5F27-0F5BD89BBAF0}"/>
              </a:ext>
            </a:extLst>
          </p:cNvPr>
          <p:cNvSpPr>
            <a:spLocks noGrp="1"/>
          </p:cNvSpPr>
          <p:nvPr>
            <p:ph type="dt" sz="half" idx="10"/>
          </p:nvPr>
        </p:nvSpPr>
        <p:spPr/>
        <p:txBody>
          <a:bodyPr/>
          <a:lstStyle/>
          <a:p>
            <a:fld id="{9838F378-8276-A544-AD9E-DE995493441E}" type="datetimeFigureOut">
              <a:rPr lang="en-AU" smtClean="0"/>
              <a:t>13/12/2024</a:t>
            </a:fld>
            <a:endParaRPr lang="en-AU"/>
          </a:p>
        </p:txBody>
      </p:sp>
      <p:sp>
        <p:nvSpPr>
          <p:cNvPr id="5" name="Footer Placeholder 4">
            <a:extLst>
              <a:ext uri="{FF2B5EF4-FFF2-40B4-BE49-F238E27FC236}">
                <a16:creationId xmlns:a16="http://schemas.microsoft.com/office/drawing/2014/main" id="{11A19266-6648-318D-D478-7ABC42B1AB0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E0073C5-327F-E55F-96E8-5A0CC9B04C91}"/>
              </a:ext>
            </a:extLst>
          </p:cNvPr>
          <p:cNvSpPr>
            <a:spLocks noGrp="1"/>
          </p:cNvSpPr>
          <p:nvPr>
            <p:ph type="sldNum" sz="quarter" idx="12"/>
          </p:nvPr>
        </p:nvSpPr>
        <p:spPr/>
        <p:txBody>
          <a:bodyPr/>
          <a:lstStyle/>
          <a:p>
            <a:fld id="{5E306F63-B5DC-BB47-8131-84EE4DF540D8}" type="slidenum">
              <a:rPr lang="en-AU" smtClean="0"/>
              <a:t>‹#›</a:t>
            </a:fld>
            <a:endParaRPr lang="en-AU"/>
          </a:p>
        </p:txBody>
      </p:sp>
    </p:spTree>
    <p:extLst>
      <p:ext uri="{BB962C8B-B14F-4D97-AF65-F5344CB8AC3E}">
        <p14:creationId xmlns:p14="http://schemas.microsoft.com/office/powerpoint/2010/main" val="2390601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78CC-BFC7-6CF0-1528-E1591CCC974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72ECAB8-0D2B-38EA-267D-258D1CCFC7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517F190-570E-9C65-3109-1960FD1580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74FD4C3-A39B-1D56-BF20-279607AA9093}"/>
              </a:ext>
            </a:extLst>
          </p:cNvPr>
          <p:cNvSpPr>
            <a:spLocks noGrp="1"/>
          </p:cNvSpPr>
          <p:nvPr>
            <p:ph type="dt" sz="half" idx="10"/>
          </p:nvPr>
        </p:nvSpPr>
        <p:spPr/>
        <p:txBody>
          <a:bodyPr/>
          <a:lstStyle/>
          <a:p>
            <a:fld id="{9838F378-8276-A544-AD9E-DE995493441E}" type="datetimeFigureOut">
              <a:rPr lang="en-AU" smtClean="0"/>
              <a:t>13/12/2024</a:t>
            </a:fld>
            <a:endParaRPr lang="en-AU"/>
          </a:p>
        </p:txBody>
      </p:sp>
      <p:sp>
        <p:nvSpPr>
          <p:cNvPr id="6" name="Footer Placeholder 5">
            <a:extLst>
              <a:ext uri="{FF2B5EF4-FFF2-40B4-BE49-F238E27FC236}">
                <a16:creationId xmlns:a16="http://schemas.microsoft.com/office/drawing/2014/main" id="{7E2C4AA7-6A11-C7C0-201E-446E298F4B8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E3F24A7-CA2F-E15B-F7AC-9DE111B540A0}"/>
              </a:ext>
            </a:extLst>
          </p:cNvPr>
          <p:cNvSpPr>
            <a:spLocks noGrp="1"/>
          </p:cNvSpPr>
          <p:nvPr>
            <p:ph type="sldNum" sz="quarter" idx="12"/>
          </p:nvPr>
        </p:nvSpPr>
        <p:spPr/>
        <p:txBody>
          <a:bodyPr/>
          <a:lstStyle/>
          <a:p>
            <a:fld id="{5E306F63-B5DC-BB47-8131-84EE4DF540D8}" type="slidenum">
              <a:rPr lang="en-AU" smtClean="0"/>
              <a:t>‹#›</a:t>
            </a:fld>
            <a:endParaRPr lang="en-AU"/>
          </a:p>
        </p:txBody>
      </p:sp>
    </p:spTree>
    <p:extLst>
      <p:ext uri="{BB962C8B-B14F-4D97-AF65-F5344CB8AC3E}">
        <p14:creationId xmlns:p14="http://schemas.microsoft.com/office/powerpoint/2010/main" val="206388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1717-2A3B-9BF8-D2AA-76545ABB252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C27C913-E886-3393-4CE5-3D67A36688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72970C-3A67-EDAC-DD8F-ED487CEB69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E1179BB-B04D-FC5C-DEB5-0FA9CAEC92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6A2DDC-8F91-382C-AAC0-96EBDB625A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7FFC7BD-1548-F645-B55B-BD698CC9977D}"/>
              </a:ext>
            </a:extLst>
          </p:cNvPr>
          <p:cNvSpPr>
            <a:spLocks noGrp="1"/>
          </p:cNvSpPr>
          <p:nvPr>
            <p:ph type="dt" sz="half" idx="10"/>
          </p:nvPr>
        </p:nvSpPr>
        <p:spPr/>
        <p:txBody>
          <a:bodyPr/>
          <a:lstStyle/>
          <a:p>
            <a:fld id="{9838F378-8276-A544-AD9E-DE995493441E}" type="datetimeFigureOut">
              <a:rPr lang="en-AU" smtClean="0"/>
              <a:t>13/12/2024</a:t>
            </a:fld>
            <a:endParaRPr lang="en-AU"/>
          </a:p>
        </p:txBody>
      </p:sp>
      <p:sp>
        <p:nvSpPr>
          <p:cNvPr id="8" name="Footer Placeholder 7">
            <a:extLst>
              <a:ext uri="{FF2B5EF4-FFF2-40B4-BE49-F238E27FC236}">
                <a16:creationId xmlns:a16="http://schemas.microsoft.com/office/drawing/2014/main" id="{10E83028-CEFE-4613-F438-970BE9CBEE8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29E5605-9B1D-7228-4310-34F31944057C}"/>
              </a:ext>
            </a:extLst>
          </p:cNvPr>
          <p:cNvSpPr>
            <a:spLocks noGrp="1"/>
          </p:cNvSpPr>
          <p:nvPr>
            <p:ph type="sldNum" sz="quarter" idx="12"/>
          </p:nvPr>
        </p:nvSpPr>
        <p:spPr/>
        <p:txBody>
          <a:bodyPr/>
          <a:lstStyle/>
          <a:p>
            <a:fld id="{5E306F63-B5DC-BB47-8131-84EE4DF540D8}" type="slidenum">
              <a:rPr lang="en-AU" smtClean="0"/>
              <a:t>‹#›</a:t>
            </a:fld>
            <a:endParaRPr lang="en-AU"/>
          </a:p>
        </p:txBody>
      </p:sp>
    </p:spTree>
    <p:extLst>
      <p:ext uri="{BB962C8B-B14F-4D97-AF65-F5344CB8AC3E}">
        <p14:creationId xmlns:p14="http://schemas.microsoft.com/office/powerpoint/2010/main" val="300119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0E2B-E6CD-3A0D-3705-F117FD158AC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22FDFE6E-7B01-54E4-FF72-C678E51A200E}"/>
              </a:ext>
            </a:extLst>
          </p:cNvPr>
          <p:cNvSpPr>
            <a:spLocks noGrp="1"/>
          </p:cNvSpPr>
          <p:nvPr>
            <p:ph type="dt" sz="half" idx="10"/>
          </p:nvPr>
        </p:nvSpPr>
        <p:spPr/>
        <p:txBody>
          <a:bodyPr/>
          <a:lstStyle/>
          <a:p>
            <a:fld id="{9838F378-8276-A544-AD9E-DE995493441E}" type="datetimeFigureOut">
              <a:rPr lang="en-AU" smtClean="0"/>
              <a:t>13/12/2024</a:t>
            </a:fld>
            <a:endParaRPr lang="en-AU"/>
          </a:p>
        </p:txBody>
      </p:sp>
      <p:sp>
        <p:nvSpPr>
          <p:cNvPr id="4" name="Footer Placeholder 3">
            <a:extLst>
              <a:ext uri="{FF2B5EF4-FFF2-40B4-BE49-F238E27FC236}">
                <a16:creationId xmlns:a16="http://schemas.microsoft.com/office/drawing/2014/main" id="{35B22741-DBAE-48C7-D226-1FF0A63FB5D5}"/>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B7B6CED-B970-CE4F-1C1E-910D1402C96A}"/>
              </a:ext>
            </a:extLst>
          </p:cNvPr>
          <p:cNvSpPr>
            <a:spLocks noGrp="1"/>
          </p:cNvSpPr>
          <p:nvPr>
            <p:ph type="sldNum" sz="quarter" idx="12"/>
          </p:nvPr>
        </p:nvSpPr>
        <p:spPr/>
        <p:txBody>
          <a:bodyPr/>
          <a:lstStyle/>
          <a:p>
            <a:fld id="{5E306F63-B5DC-BB47-8131-84EE4DF540D8}" type="slidenum">
              <a:rPr lang="en-AU" smtClean="0"/>
              <a:t>‹#›</a:t>
            </a:fld>
            <a:endParaRPr lang="en-AU"/>
          </a:p>
        </p:txBody>
      </p:sp>
    </p:spTree>
    <p:extLst>
      <p:ext uri="{BB962C8B-B14F-4D97-AF65-F5344CB8AC3E}">
        <p14:creationId xmlns:p14="http://schemas.microsoft.com/office/powerpoint/2010/main" val="1757298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3AE774-9795-DC20-D943-6D84F30A9324}"/>
              </a:ext>
            </a:extLst>
          </p:cNvPr>
          <p:cNvSpPr>
            <a:spLocks noGrp="1"/>
          </p:cNvSpPr>
          <p:nvPr>
            <p:ph type="dt" sz="half" idx="10"/>
          </p:nvPr>
        </p:nvSpPr>
        <p:spPr/>
        <p:txBody>
          <a:bodyPr/>
          <a:lstStyle/>
          <a:p>
            <a:fld id="{9838F378-8276-A544-AD9E-DE995493441E}" type="datetimeFigureOut">
              <a:rPr lang="en-AU" smtClean="0"/>
              <a:t>13/12/2024</a:t>
            </a:fld>
            <a:endParaRPr lang="en-AU"/>
          </a:p>
        </p:txBody>
      </p:sp>
      <p:sp>
        <p:nvSpPr>
          <p:cNvPr id="3" name="Footer Placeholder 2">
            <a:extLst>
              <a:ext uri="{FF2B5EF4-FFF2-40B4-BE49-F238E27FC236}">
                <a16:creationId xmlns:a16="http://schemas.microsoft.com/office/drawing/2014/main" id="{EC0110C2-7E00-46B8-174E-AEEF1D0E5BB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DF74A653-DF05-E8CE-CFD4-F401D60C2761}"/>
              </a:ext>
            </a:extLst>
          </p:cNvPr>
          <p:cNvSpPr>
            <a:spLocks noGrp="1"/>
          </p:cNvSpPr>
          <p:nvPr>
            <p:ph type="sldNum" sz="quarter" idx="12"/>
          </p:nvPr>
        </p:nvSpPr>
        <p:spPr/>
        <p:txBody>
          <a:bodyPr/>
          <a:lstStyle/>
          <a:p>
            <a:fld id="{5E306F63-B5DC-BB47-8131-84EE4DF540D8}" type="slidenum">
              <a:rPr lang="en-AU" smtClean="0"/>
              <a:t>‹#›</a:t>
            </a:fld>
            <a:endParaRPr lang="en-AU"/>
          </a:p>
        </p:txBody>
      </p:sp>
    </p:spTree>
    <p:extLst>
      <p:ext uri="{BB962C8B-B14F-4D97-AF65-F5344CB8AC3E}">
        <p14:creationId xmlns:p14="http://schemas.microsoft.com/office/powerpoint/2010/main" val="1504535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1AED-BDE9-AFEC-44CE-E27BF4CADB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CF78637-0095-E11C-D055-F6D5CE8D85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A96BDFC-287D-FB04-7194-B3A39DFD85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6AD566-7227-CC5E-79D4-CC3644C8B6B1}"/>
              </a:ext>
            </a:extLst>
          </p:cNvPr>
          <p:cNvSpPr>
            <a:spLocks noGrp="1"/>
          </p:cNvSpPr>
          <p:nvPr>
            <p:ph type="dt" sz="half" idx="10"/>
          </p:nvPr>
        </p:nvSpPr>
        <p:spPr/>
        <p:txBody>
          <a:bodyPr/>
          <a:lstStyle/>
          <a:p>
            <a:fld id="{9838F378-8276-A544-AD9E-DE995493441E}" type="datetimeFigureOut">
              <a:rPr lang="en-AU" smtClean="0"/>
              <a:t>13/12/2024</a:t>
            </a:fld>
            <a:endParaRPr lang="en-AU"/>
          </a:p>
        </p:txBody>
      </p:sp>
      <p:sp>
        <p:nvSpPr>
          <p:cNvPr id="6" name="Footer Placeholder 5">
            <a:extLst>
              <a:ext uri="{FF2B5EF4-FFF2-40B4-BE49-F238E27FC236}">
                <a16:creationId xmlns:a16="http://schemas.microsoft.com/office/drawing/2014/main" id="{DBDA98A2-34A1-C773-E0CB-DEB0042E498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DBB16CA-DA4A-9217-2784-7CE808C4305A}"/>
              </a:ext>
            </a:extLst>
          </p:cNvPr>
          <p:cNvSpPr>
            <a:spLocks noGrp="1"/>
          </p:cNvSpPr>
          <p:nvPr>
            <p:ph type="sldNum" sz="quarter" idx="12"/>
          </p:nvPr>
        </p:nvSpPr>
        <p:spPr/>
        <p:txBody>
          <a:bodyPr/>
          <a:lstStyle/>
          <a:p>
            <a:fld id="{5E306F63-B5DC-BB47-8131-84EE4DF540D8}" type="slidenum">
              <a:rPr lang="en-AU" smtClean="0"/>
              <a:t>‹#›</a:t>
            </a:fld>
            <a:endParaRPr lang="en-AU"/>
          </a:p>
        </p:txBody>
      </p:sp>
    </p:spTree>
    <p:extLst>
      <p:ext uri="{BB962C8B-B14F-4D97-AF65-F5344CB8AC3E}">
        <p14:creationId xmlns:p14="http://schemas.microsoft.com/office/powerpoint/2010/main" val="2914856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B577-0580-8CD0-6E00-F35629F1B5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B376D6D-060A-2A87-0413-30107BA029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D9E35A4-3DB4-D3CC-B6AD-90243A492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EF98B-4F24-24C5-CFB4-9B29F09D2D53}"/>
              </a:ext>
            </a:extLst>
          </p:cNvPr>
          <p:cNvSpPr>
            <a:spLocks noGrp="1"/>
          </p:cNvSpPr>
          <p:nvPr>
            <p:ph type="dt" sz="half" idx="10"/>
          </p:nvPr>
        </p:nvSpPr>
        <p:spPr/>
        <p:txBody>
          <a:bodyPr/>
          <a:lstStyle/>
          <a:p>
            <a:fld id="{9838F378-8276-A544-AD9E-DE995493441E}" type="datetimeFigureOut">
              <a:rPr lang="en-AU" smtClean="0"/>
              <a:t>13/12/2024</a:t>
            </a:fld>
            <a:endParaRPr lang="en-AU"/>
          </a:p>
        </p:txBody>
      </p:sp>
      <p:sp>
        <p:nvSpPr>
          <p:cNvPr id="6" name="Footer Placeholder 5">
            <a:extLst>
              <a:ext uri="{FF2B5EF4-FFF2-40B4-BE49-F238E27FC236}">
                <a16:creationId xmlns:a16="http://schemas.microsoft.com/office/drawing/2014/main" id="{654BC4C2-73AA-6DAA-6A75-74CA4B1DD1A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F396711-A7C0-EFBD-9747-BDE0AEEFEE7E}"/>
              </a:ext>
            </a:extLst>
          </p:cNvPr>
          <p:cNvSpPr>
            <a:spLocks noGrp="1"/>
          </p:cNvSpPr>
          <p:nvPr>
            <p:ph type="sldNum" sz="quarter" idx="12"/>
          </p:nvPr>
        </p:nvSpPr>
        <p:spPr/>
        <p:txBody>
          <a:bodyPr/>
          <a:lstStyle/>
          <a:p>
            <a:fld id="{5E306F63-B5DC-BB47-8131-84EE4DF540D8}" type="slidenum">
              <a:rPr lang="en-AU" smtClean="0"/>
              <a:t>‹#›</a:t>
            </a:fld>
            <a:endParaRPr lang="en-AU"/>
          </a:p>
        </p:txBody>
      </p:sp>
    </p:spTree>
    <p:extLst>
      <p:ext uri="{BB962C8B-B14F-4D97-AF65-F5344CB8AC3E}">
        <p14:creationId xmlns:p14="http://schemas.microsoft.com/office/powerpoint/2010/main" val="2504929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44493E-982A-0359-8BE8-23541BC1C6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51353D7-190B-DDE6-5DBD-E5A09863D7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B5F0465-AD30-C2D4-CD71-CDDEEA0546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838F378-8276-A544-AD9E-DE995493441E}" type="datetimeFigureOut">
              <a:rPr lang="en-AU" smtClean="0"/>
              <a:t>13/12/2024</a:t>
            </a:fld>
            <a:endParaRPr lang="en-AU"/>
          </a:p>
        </p:txBody>
      </p:sp>
      <p:sp>
        <p:nvSpPr>
          <p:cNvPr id="5" name="Footer Placeholder 4">
            <a:extLst>
              <a:ext uri="{FF2B5EF4-FFF2-40B4-BE49-F238E27FC236}">
                <a16:creationId xmlns:a16="http://schemas.microsoft.com/office/drawing/2014/main" id="{59D57540-5D2F-370F-EFE6-0ECCC9ADD3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16BEF65E-E6EB-056B-FED8-03D418B5BC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E306F63-B5DC-BB47-8131-84EE4DF540D8}" type="slidenum">
              <a:rPr lang="en-AU" smtClean="0"/>
              <a:t>‹#›</a:t>
            </a:fld>
            <a:endParaRPr lang="en-AU"/>
          </a:p>
        </p:txBody>
      </p:sp>
    </p:spTree>
    <p:extLst>
      <p:ext uri="{BB962C8B-B14F-4D97-AF65-F5344CB8AC3E}">
        <p14:creationId xmlns:p14="http://schemas.microsoft.com/office/powerpoint/2010/main" val="2030594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16/S0925-2312(02)00732-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doi.org/10.3390/e1704243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C031-FB4B-6094-2E33-585970878C30}"/>
              </a:ext>
            </a:extLst>
          </p:cNvPr>
          <p:cNvSpPr>
            <a:spLocks noGrp="1"/>
          </p:cNvSpPr>
          <p:nvPr>
            <p:ph type="ctrTitle"/>
          </p:nvPr>
        </p:nvSpPr>
        <p:spPr/>
        <p:txBody>
          <a:bodyPr>
            <a:normAutofit/>
          </a:bodyPr>
          <a:lstStyle/>
          <a:p>
            <a:r>
              <a:rPr lang="en-AU" sz="4800" dirty="0">
                <a:latin typeface="Helvetica Neue" panose="02000503000000020004" pitchFamily="2" charset="0"/>
                <a:ea typeface="Helvetica Neue" panose="02000503000000020004" pitchFamily="2" charset="0"/>
                <a:cs typeface="Helvetica Neue" panose="02000503000000020004" pitchFamily="2" charset="0"/>
              </a:rPr>
              <a:t>A visual guide to information theory-based coupling measures</a:t>
            </a:r>
          </a:p>
        </p:txBody>
      </p:sp>
    </p:spTree>
    <p:extLst>
      <p:ext uri="{BB962C8B-B14F-4D97-AF65-F5344CB8AC3E}">
        <p14:creationId xmlns:p14="http://schemas.microsoft.com/office/powerpoint/2010/main" val="100924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F5BB80-0506-120E-E05C-895ECD5558AA}"/>
              </a:ext>
            </a:extLst>
          </p:cNvPr>
          <p:cNvPicPr>
            <a:picLocks noChangeAspect="1"/>
          </p:cNvPicPr>
          <p:nvPr/>
        </p:nvPicPr>
        <p:blipFill>
          <a:blip r:embed="rId2"/>
          <a:stretch>
            <a:fillRect/>
          </a:stretch>
        </p:blipFill>
        <p:spPr>
          <a:xfrm>
            <a:off x="3006603" y="0"/>
            <a:ext cx="6178794" cy="6858000"/>
          </a:xfrm>
          <a:prstGeom prst="rect">
            <a:avLst/>
          </a:prstGeom>
        </p:spPr>
      </p:pic>
    </p:spTree>
    <p:extLst>
      <p:ext uri="{BB962C8B-B14F-4D97-AF65-F5344CB8AC3E}">
        <p14:creationId xmlns:p14="http://schemas.microsoft.com/office/powerpoint/2010/main" val="2165146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6639-78F8-AFB3-D73F-C2ACB86073FF}"/>
              </a:ext>
            </a:extLst>
          </p:cNvPr>
          <p:cNvSpPr>
            <a:spLocks noGrp="1"/>
          </p:cNvSpPr>
          <p:nvPr>
            <p:ph type="title"/>
          </p:nvPr>
        </p:nvSpPr>
        <p:spPr/>
        <p:txBody>
          <a:bodyPr/>
          <a:lstStyle/>
          <a:p>
            <a:r>
              <a:rPr lang="en-AU" dirty="0"/>
              <a:t>Added: Active information storage as a time-dependent univariate measure</a:t>
            </a:r>
          </a:p>
        </p:txBody>
      </p:sp>
      <p:pic>
        <p:nvPicPr>
          <p:cNvPr id="4" name="Picture 3">
            <a:extLst>
              <a:ext uri="{FF2B5EF4-FFF2-40B4-BE49-F238E27FC236}">
                <a16:creationId xmlns:a16="http://schemas.microsoft.com/office/drawing/2014/main" id="{C1D1C5F0-810D-ED11-BD12-377D3F3A121A}"/>
              </a:ext>
            </a:extLst>
          </p:cNvPr>
          <p:cNvPicPr>
            <a:picLocks noChangeAspect="1"/>
          </p:cNvPicPr>
          <p:nvPr/>
        </p:nvPicPr>
        <p:blipFill>
          <a:blip r:embed="rId2"/>
          <a:stretch>
            <a:fillRect/>
          </a:stretch>
        </p:blipFill>
        <p:spPr>
          <a:xfrm>
            <a:off x="1696616" y="1879923"/>
            <a:ext cx="8968274" cy="3790163"/>
          </a:xfrm>
          <a:prstGeom prst="rect">
            <a:avLst/>
          </a:prstGeom>
        </p:spPr>
      </p:pic>
    </p:spTree>
    <p:extLst>
      <p:ext uri="{BB962C8B-B14F-4D97-AF65-F5344CB8AC3E}">
        <p14:creationId xmlns:p14="http://schemas.microsoft.com/office/powerpoint/2010/main" val="1542999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2091D-2AD1-AC09-AD62-E0477E9E97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288D9-A1D9-4057-45A0-3439B649DE65}"/>
              </a:ext>
            </a:extLst>
          </p:cNvPr>
          <p:cNvSpPr>
            <a:spLocks noGrp="1"/>
          </p:cNvSpPr>
          <p:nvPr>
            <p:ph type="title"/>
          </p:nvPr>
        </p:nvSpPr>
        <p:spPr>
          <a:xfrm>
            <a:off x="838200" y="32797"/>
            <a:ext cx="10515600" cy="1325563"/>
          </a:xfrm>
        </p:spPr>
        <p:txBody>
          <a:bodyPr/>
          <a:lstStyle/>
          <a:p>
            <a:r>
              <a:rPr lang="en-AU" dirty="0"/>
              <a:t>Updated: phi-star schematic</a:t>
            </a:r>
          </a:p>
        </p:txBody>
      </p:sp>
      <p:pic>
        <p:nvPicPr>
          <p:cNvPr id="3" name="Picture 2">
            <a:extLst>
              <a:ext uri="{FF2B5EF4-FFF2-40B4-BE49-F238E27FC236}">
                <a16:creationId xmlns:a16="http://schemas.microsoft.com/office/drawing/2014/main" id="{1867DFD5-AD0C-2E1B-BC5B-455C080CE997}"/>
              </a:ext>
            </a:extLst>
          </p:cNvPr>
          <p:cNvPicPr>
            <a:picLocks noChangeAspect="1"/>
          </p:cNvPicPr>
          <p:nvPr/>
        </p:nvPicPr>
        <p:blipFill>
          <a:blip r:embed="rId3"/>
          <a:stretch>
            <a:fillRect/>
          </a:stretch>
        </p:blipFill>
        <p:spPr>
          <a:xfrm>
            <a:off x="2517710" y="1022458"/>
            <a:ext cx="7772400" cy="3133574"/>
          </a:xfrm>
          <a:prstGeom prst="rect">
            <a:avLst/>
          </a:prstGeom>
        </p:spPr>
      </p:pic>
      <p:sp>
        <p:nvSpPr>
          <p:cNvPr id="5" name="TextBox 4">
            <a:extLst>
              <a:ext uri="{FF2B5EF4-FFF2-40B4-BE49-F238E27FC236}">
                <a16:creationId xmlns:a16="http://schemas.microsoft.com/office/drawing/2014/main" id="{345695EC-3ECD-D79B-72C4-A246661CF085}"/>
              </a:ext>
            </a:extLst>
          </p:cNvPr>
          <p:cNvSpPr txBox="1"/>
          <p:nvPr/>
        </p:nvSpPr>
        <p:spPr>
          <a:xfrm>
            <a:off x="492448" y="4420637"/>
            <a:ext cx="11207103" cy="2554545"/>
          </a:xfrm>
          <a:prstGeom prst="rect">
            <a:avLst/>
          </a:prstGeom>
          <a:noFill/>
        </p:spPr>
        <p:txBody>
          <a:bodyPr wrap="square" rtlCol="0">
            <a:spAutoFit/>
          </a:bodyPr>
          <a:lstStyle/>
          <a:p>
            <a:r>
              <a:rPr lang="en-AU" sz="2000" dirty="0"/>
              <a:t>1. It seems like phi star is essentially the difference between the mutual information of the fully-connected system and the sum of the active information storage for X and Y separately, have I got that right?</a:t>
            </a:r>
          </a:p>
          <a:p>
            <a:r>
              <a:rPr lang="en-AU" sz="2000" dirty="0"/>
              <a:t>2. On that, I believe you (Joe) had asked about the original publication for phi-star in order for us to properly define its form based on (1) entropy terms and (2) probability terms here. Oliver implemented phi-star directly from the </a:t>
            </a:r>
            <a:r>
              <a:rPr lang="en-AU" sz="2000" dirty="0" err="1"/>
              <a:t>PhiToolbox</a:t>
            </a:r>
            <a:r>
              <a:rPr lang="en-AU" sz="2000" dirty="0"/>
              <a:t> developed by </a:t>
            </a:r>
            <a:r>
              <a:rPr lang="en-AU" sz="2000" dirty="0" err="1"/>
              <a:t>Oizumi</a:t>
            </a:r>
            <a:r>
              <a:rPr lang="en-AU" sz="2000" dirty="0"/>
              <a:t> et al. alongside their 2016 paper: https://</a:t>
            </a:r>
            <a:r>
              <a:rPr lang="en-AU" sz="2000" dirty="0" err="1"/>
              <a:t>doi.org</a:t>
            </a:r>
            <a:r>
              <a:rPr lang="en-AU" sz="2000" dirty="0"/>
              <a:t>/10.1371/journal.pcbi.1004654</a:t>
            </a:r>
          </a:p>
          <a:p>
            <a:r>
              <a:rPr lang="en-AU" sz="2000" dirty="0"/>
              <a:t> </a:t>
            </a:r>
          </a:p>
        </p:txBody>
      </p:sp>
    </p:spTree>
    <p:extLst>
      <p:ext uri="{BB962C8B-B14F-4D97-AF65-F5344CB8AC3E}">
        <p14:creationId xmlns:p14="http://schemas.microsoft.com/office/powerpoint/2010/main" val="4235740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9534B-AB0C-1E3E-E1F7-C24C965C5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C61BE4-113C-6BC4-92C0-705473E4F077}"/>
              </a:ext>
            </a:extLst>
          </p:cNvPr>
          <p:cNvSpPr>
            <a:spLocks noGrp="1"/>
          </p:cNvSpPr>
          <p:nvPr>
            <p:ph type="title"/>
          </p:nvPr>
        </p:nvSpPr>
        <p:spPr>
          <a:xfrm>
            <a:off x="838200" y="32797"/>
            <a:ext cx="10515600" cy="1325563"/>
          </a:xfrm>
        </p:spPr>
        <p:txBody>
          <a:bodyPr/>
          <a:lstStyle/>
          <a:p>
            <a:r>
              <a:rPr lang="en-AU" dirty="0"/>
              <a:t>Updated: stochastic interaction</a:t>
            </a:r>
          </a:p>
        </p:txBody>
      </p:sp>
      <p:sp>
        <p:nvSpPr>
          <p:cNvPr id="5" name="TextBox 4">
            <a:extLst>
              <a:ext uri="{FF2B5EF4-FFF2-40B4-BE49-F238E27FC236}">
                <a16:creationId xmlns:a16="http://schemas.microsoft.com/office/drawing/2014/main" id="{D6562DB1-61F1-76C9-CA76-FF165BE658AC}"/>
              </a:ext>
            </a:extLst>
          </p:cNvPr>
          <p:cNvSpPr txBox="1"/>
          <p:nvPr/>
        </p:nvSpPr>
        <p:spPr>
          <a:xfrm>
            <a:off x="492448" y="4420637"/>
            <a:ext cx="11207103" cy="2062103"/>
          </a:xfrm>
          <a:prstGeom prst="rect">
            <a:avLst/>
          </a:prstGeom>
          <a:noFill/>
        </p:spPr>
        <p:txBody>
          <a:bodyPr wrap="square" rtlCol="0">
            <a:spAutoFit/>
          </a:bodyPr>
          <a:lstStyle/>
          <a:p>
            <a:pPr marL="0" marR="0" algn="l">
              <a:buFont typeface="+mj-lt"/>
              <a:buAutoNum type="arabicPeriod" startAt="3"/>
            </a:pPr>
            <a:r>
              <a:rPr lang="en-US" sz="1600" b="0" i="0" u="none" strike="noStrike" dirty="0">
                <a:solidFill>
                  <a:srgbClr val="000000"/>
                </a:solidFill>
                <a:effectLst/>
                <a:latin typeface="Aptos" panose="020B0004020202020204" pitchFamily="34" charset="0"/>
              </a:rPr>
              <a:t>The </a:t>
            </a:r>
            <a:r>
              <a:rPr lang="en-US" sz="1600" b="1" i="0" u="none" strike="noStrike" dirty="0">
                <a:solidFill>
                  <a:srgbClr val="000000"/>
                </a:solidFill>
                <a:effectLst/>
                <a:latin typeface="Aptos" panose="020B0004020202020204" pitchFamily="34" charset="0"/>
              </a:rPr>
              <a:t>stochastic interaction statistic</a:t>
            </a:r>
            <a:r>
              <a:rPr lang="en-US" sz="1600" b="0" i="0" u="none" strike="noStrike" dirty="0">
                <a:solidFill>
                  <a:srgbClr val="000000"/>
                </a:solidFill>
                <a:effectLst/>
                <a:latin typeface="Aptos" panose="020B0004020202020204" pitchFamily="34" charset="0"/>
              </a:rPr>
              <a:t> does seem similar to phi-star, though as far as I can tell, the comparison is actually between different entropy terms rather than between different mutual information formulations (as in phi-star). I believe that stochastic interaction measures the difference between the joint entropy of X and Y conditioned on the past of both X and Y versus the conditional entropy of X conditioned on its own past and of Y conditioned on its own past. Does that check out?</a:t>
            </a:r>
            <a:endParaRPr lang="en-US" b="0" i="0" u="none" strike="noStrike" dirty="0">
              <a:solidFill>
                <a:srgbClr val="000000"/>
              </a:solidFill>
              <a:effectLst/>
              <a:latin typeface="Aptos" panose="020B0004020202020204" pitchFamily="34" charset="0"/>
            </a:endParaRPr>
          </a:p>
          <a:p>
            <a:pPr marL="742950" marR="0" lvl="1" indent="-285750" algn="l">
              <a:buFont typeface="+mj-lt"/>
              <a:buAutoNum type="alphaLcPeriod"/>
            </a:pPr>
            <a:r>
              <a:rPr lang="en-US" sz="1600" b="0" i="0" u="none" strike="noStrike" dirty="0">
                <a:solidFill>
                  <a:srgbClr val="000000"/>
                </a:solidFill>
                <a:effectLst/>
                <a:latin typeface="Aptos" panose="020B0004020202020204" pitchFamily="34" charset="0"/>
              </a:rPr>
              <a:t>Joe, you mentioned that the comparison might be more of a ‘versus’ than a ‘subtraction’, so I made a note of this in the schematic</a:t>
            </a:r>
            <a:endParaRPr lang="en-US" b="0" i="0" u="none" strike="noStrike" dirty="0">
              <a:solidFill>
                <a:srgbClr val="000000"/>
              </a:solidFill>
              <a:effectLst/>
              <a:latin typeface="Aptos" panose="020B0004020202020204" pitchFamily="34" charset="0"/>
            </a:endParaRPr>
          </a:p>
          <a:p>
            <a:pPr marL="742950" marR="0" lvl="1" indent="-285750" algn="l">
              <a:buFont typeface="+mj-lt"/>
              <a:buAutoNum type="alphaLcPeriod"/>
            </a:pPr>
            <a:r>
              <a:rPr lang="en-US" sz="1600" b="0" i="0" u="none" strike="noStrike" dirty="0">
                <a:solidFill>
                  <a:srgbClr val="000000"/>
                </a:solidFill>
                <a:effectLst/>
                <a:latin typeface="Aptos" panose="020B0004020202020204" pitchFamily="34" charset="0"/>
              </a:rPr>
              <a:t>We will need to add in the appropriate equations for SI here as well. Oliver cited </a:t>
            </a:r>
            <a:r>
              <a:rPr lang="en-US" sz="1600" b="0" i="0" u="sng" strike="noStrike" dirty="0">
                <a:solidFill>
                  <a:srgbClr val="0086F0"/>
                </a:solidFill>
                <a:effectLst/>
                <a:latin typeface="Aptos" panose="020B0004020202020204" pitchFamily="34" charset="0"/>
                <a:hlinkClick r:id="rId3" tooltip="https://doi.org/10.1016/S0925-2312(02)00732-4"/>
              </a:rPr>
              <a:t>Ay and Thomas 2003</a:t>
            </a:r>
            <a:r>
              <a:rPr lang="en-US" sz="1600" b="0" i="0" u="none" strike="noStrike" dirty="0">
                <a:solidFill>
                  <a:srgbClr val="000000"/>
                </a:solidFill>
                <a:effectLst/>
                <a:latin typeface="Aptos" panose="020B0004020202020204" pitchFamily="34" charset="0"/>
              </a:rPr>
              <a:t> and </a:t>
            </a:r>
            <a:r>
              <a:rPr lang="en-US" sz="1600" b="0" i="0" u="sng" strike="noStrike" dirty="0">
                <a:solidFill>
                  <a:srgbClr val="0086F0"/>
                </a:solidFill>
                <a:effectLst/>
                <a:latin typeface="Aptos" panose="020B0004020202020204" pitchFamily="34" charset="0"/>
                <a:hlinkClick r:id="rId4" tooltip="https://doi.org/10.3390/e17042432"/>
              </a:rPr>
              <a:t>Ay 2015</a:t>
            </a:r>
            <a:r>
              <a:rPr lang="en-US" sz="1600" b="0" i="0" u="none" strike="noStrike" dirty="0">
                <a:solidFill>
                  <a:srgbClr val="000000"/>
                </a:solidFill>
                <a:effectLst/>
                <a:latin typeface="Aptos" panose="020B0004020202020204" pitchFamily="34" charset="0"/>
              </a:rPr>
              <a:t> for this metric, for reference.</a:t>
            </a:r>
            <a:endParaRPr lang="en-US" b="0" i="0" u="none" strike="noStrike" dirty="0">
              <a:solidFill>
                <a:srgbClr val="000000"/>
              </a:solidFill>
              <a:effectLst/>
              <a:latin typeface="Aptos" panose="020B0004020202020204" pitchFamily="34" charset="0"/>
            </a:endParaRPr>
          </a:p>
        </p:txBody>
      </p:sp>
      <p:pic>
        <p:nvPicPr>
          <p:cNvPr id="4" name="Picture 3">
            <a:extLst>
              <a:ext uri="{FF2B5EF4-FFF2-40B4-BE49-F238E27FC236}">
                <a16:creationId xmlns:a16="http://schemas.microsoft.com/office/drawing/2014/main" id="{8DBFC506-45DD-E932-CE5D-82715321D66D}"/>
              </a:ext>
            </a:extLst>
          </p:cNvPr>
          <p:cNvPicPr>
            <a:picLocks noChangeAspect="1"/>
          </p:cNvPicPr>
          <p:nvPr/>
        </p:nvPicPr>
        <p:blipFill>
          <a:blip r:embed="rId5"/>
          <a:stretch>
            <a:fillRect/>
          </a:stretch>
        </p:blipFill>
        <p:spPr>
          <a:xfrm>
            <a:off x="2209799" y="1092955"/>
            <a:ext cx="7772400" cy="3133574"/>
          </a:xfrm>
          <a:prstGeom prst="rect">
            <a:avLst/>
          </a:prstGeom>
        </p:spPr>
      </p:pic>
    </p:spTree>
    <p:extLst>
      <p:ext uri="{BB962C8B-B14F-4D97-AF65-F5344CB8AC3E}">
        <p14:creationId xmlns:p14="http://schemas.microsoft.com/office/powerpoint/2010/main" val="3114921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9FD51-2909-5197-BDFC-6F0E2FF3A4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492688-53DE-0306-F324-E709A82031C9}"/>
              </a:ext>
            </a:extLst>
          </p:cNvPr>
          <p:cNvSpPr>
            <a:spLocks noGrp="1"/>
          </p:cNvSpPr>
          <p:nvPr>
            <p:ph type="title"/>
          </p:nvPr>
        </p:nvSpPr>
        <p:spPr>
          <a:xfrm>
            <a:off x="838200" y="32797"/>
            <a:ext cx="10515600" cy="1325563"/>
          </a:xfrm>
        </p:spPr>
        <p:txBody>
          <a:bodyPr/>
          <a:lstStyle/>
          <a:p>
            <a:r>
              <a:rPr lang="en-AU" dirty="0"/>
              <a:t>Updated: time-lagged mutual information</a:t>
            </a:r>
          </a:p>
        </p:txBody>
      </p:sp>
      <p:sp>
        <p:nvSpPr>
          <p:cNvPr id="5" name="TextBox 4">
            <a:extLst>
              <a:ext uri="{FF2B5EF4-FFF2-40B4-BE49-F238E27FC236}">
                <a16:creationId xmlns:a16="http://schemas.microsoft.com/office/drawing/2014/main" id="{DE2D5E63-332B-1B82-444D-73A3DFCFC229}"/>
              </a:ext>
            </a:extLst>
          </p:cNvPr>
          <p:cNvSpPr txBox="1"/>
          <p:nvPr/>
        </p:nvSpPr>
        <p:spPr>
          <a:xfrm>
            <a:off x="492447" y="4638352"/>
            <a:ext cx="11207103" cy="1754326"/>
          </a:xfrm>
          <a:prstGeom prst="rect">
            <a:avLst/>
          </a:prstGeom>
          <a:noFill/>
        </p:spPr>
        <p:txBody>
          <a:bodyPr wrap="square" rtlCol="0">
            <a:spAutoFit/>
          </a:bodyPr>
          <a:lstStyle/>
          <a:p>
            <a:pPr marL="0" marR="0" algn="l"/>
            <a:r>
              <a:rPr lang="en-US" sz="1800" b="0" i="0" u="none" strike="noStrike" dirty="0">
                <a:solidFill>
                  <a:srgbClr val="000000"/>
                </a:solidFill>
                <a:effectLst/>
                <a:latin typeface="Aptos" panose="020B0004020202020204" pitchFamily="34" charset="0"/>
              </a:rPr>
              <a:t>For </a:t>
            </a:r>
            <a:r>
              <a:rPr lang="en-US" sz="1800" b="1" i="0" u="none" strike="noStrike" dirty="0">
                <a:solidFill>
                  <a:srgbClr val="000000"/>
                </a:solidFill>
                <a:effectLst/>
                <a:latin typeface="Aptos" panose="020B0004020202020204" pitchFamily="34" charset="0"/>
              </a:rPr>
              <a:t>time-lagged mutual information</a:t>
            </a:r>
            <a:r>
              <a:rPr lang="en-US" sz="1800" b="0" i="0" u="none" strike="noStrike" dirty="0">
                <a:solidFill>
                  <a:srgbClr val="000000"/>
                </a:solidFill>
                <a:effectLst/>
                <a:latin typeface="Aptos" panose="020B0004020202020204" pitchFamily="34" charset="0"/>
              </a:rPr>
              <a:t>, fortunately both of your intuition was correct, that pyspi was computing the lower half of the SPI matrix and filling in the upper half automatically since TLMI was labelled as ‘undirected’. I manually checked that creating an instance of the </a:t>
            </a:r>
            <a:r>
              <a:rPr lang="en-US" sz="1800" b="0" i="0" u="none" strike="noStrike" dirty="0" err="1">
                <a:solidFill>
                  <a:srgbClr val="000000"/>
                </a:solidFill>
                <a:effectLst/>
                <a:latin typeface="Aptos" panose="020B0004020202020204" pitchFamily="34" charset="0"/>
              </a:rPr>
              <a:t>TimeLaggedMutualInfo</a:t>
            </a:r>
            <a:r>
              <a:rPr lang="en-US" sz="1800" b="0" i="0" u="none" strike="noStrike" dirty="0">
                <a:solidFill>
                  <a:srgbClr val="000000"/>
                </a:solidFill>
                <a:effectLst/>
                <a:latin typeface="Aptos" panose="020B0004020202020204" pitchFamily="34" charset="0"/>
              </a:rPr>
              <a:t>() object returned different values from X --&gt; Y versus Y --&gt; X, and I modified the </a:t>
            </a:r>
            <a:r>
              <a:rPr lang="en-US" sz="1800" b="0" i="0" u="none" strike="noStrike" dirty="0" err="1">
                <a:solidFill>
                  <a:srgbClr val="000000"/>
                </a:solidFill>
                <a:effectLst/>
                <a:latin typeface="Aptos" panose="020B0004020202020204" pitchFamily="34" charset="0"/>
              </a:rPr>
              <a:t>infotheory.py</a:t>
            </a:r>
            <a:r>
              <a:rPr lang="en-US" sz="1800" b="0" i="0" u="none" strike="noStrike" dirty="0">
                <a:solidFill>
                  <a:srgbClr val="000000"/>
                </a:solidFill>
                <a:effectLst/>
                <a:latin typeface="Aptos" panose="020B0004020202020204" pitchFamily="34" charset="0"/>
              </a:rPr>
              <a:t> file to indicate that this is a directed rather than undirected statistic. The calculator object now returns different values in the upper and lower half of the matrix for this SPI – will follow up with a PR to correct this.</a:t>
            </a:r>
          </a:p>
        </p:txBody>
      </p:sp>
      <p:pic>
        <p:nvPicPr>
          <p:cNvPr id="3" name="Picture 2">
            <a:extLst>
              <a:ext uri="{FF2B5EF4-FFF2-40B4-BE49-F238E27FC236}">
                <a16:creationId xmlns:a16="http://schemas.microsoft.com/office/drawing/2014/main" id="{FCF165C6-89D5-F08F-0685-D5E42CBBCB60}"/>
              </a:ext>
            </a:extLst>
          </p:cNvPr>
          <p:cNvPicPr>
            <a:picLocks noChangeAspect="1"/>
          </p:cNvPicPr>
          <p:nvPr/>
        </p:nvPicPr>
        <p:blipFill>
          <a:blip r:embed="rId3"/>
          <a:stretch>
            <a:fillRect/>
          </a:stretch>
        </p:blipFill>
        <p:spPr>
          <a:xfrm>
            <a:off x="231820" y="1358360"/>
            <a:ext cx="11728360" cy="1885679"/>
          </a:xfrm>
          <a:prstGeom prst="rect">
            <a:avLst/>
          </a:prstGeom>
        </p:spPr>
      </p:pic>
    </p:spTree>
    <p:extLst>
      <p:ext uri="{BB962C8B-B14F-4D97-AF65-F5344CB8AC3E}">
        <p14:creationId xmlns:p14="http://schemas.microsoft.com/office/powerpoint/2010/main" val="1336772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96A7D-B683-AF6C-1CB1-30C46EE8FC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F5E2B-5718-D461-2802-4187CCA396ED}"/>
              </a:ext>
            </a:extLst>
          </p:cNvPr>
          <p:cNvSpPr>
            <a:spLocks noGrp="1"/>
          </p:cNvSpPr>
          <p:nvPr>
            <p:ph type="title"/>
          </p:nvPr>
        </p:nvSpPr>
        <p:spPr>
          <a:xfrm>
            <a:off x="838200" y="32797"/>
            <a:ext cx="10515600" cy="1325563"/>
          </a:xfrm>
        </p:spPr>
        <p:txBody>
          <a:bodyPr/>
          <a:lstStyle/>
          <a:p>
            <a:r>
              <a:rPr lang="en-AU" dirty="0"/>
              <a:t>Updated: causally-conditioned entropy</a:t>
            </a:r>
          </a:p>
        </p:txBody>
      </p:sp>
      <p:sp>
        <p:nvSpPr>
          <p:cNvPr id="5" name="TextBox 4">
            <a:extLst>
              <a:ext uri="{FF2B5EF4-FFF2-40B4-BE49-F238E27FC236}">
                <a16:creationId xmlns:a16="http://schemas.microsoft.com/office/drawing/2014/main" id="{FE775AF0-0293-C84C-1986-66B089A1FD7F}"/>
              </a:ext>
            </a:extLst>
          </p:cNvPr>
          <p:cNvSpPr txBox="1"/>
          <p:nvPr/>
        </p:nvSpPr>
        <p:spPr>
          <a:xfrm>
            <a:off x="492447" y="4638352"/>
            <a:ext cx="11207103" cy="646331"/>
          </a:xfrm>
          <a:prstGeom prst="rect">
            <a:avLst/>
          </a:prstGeom>
          <a:noFill/>
        </p:spPr>
        <p:txBody>
          <a:bodyPr wrap="square" rtlCol="0">
            <a:spAutoFit/>
          </a:bodyPr>
          <a:lstStyle/>
          <a:p>
            <a:pPr marL="0" marR="0" algn="l"/>
            <a:r>
              <a:rPr lang="en-US" sz="1800" b="0" i="0" u="none" strike="noStrike" dirty="0">
                <a:solidFill>
                  <a:srgbClr val="000000"/>
                </a:solidFill>
                <a:effectLst/>
                <a:latin typeface="Aptos" panose="020B0004020202020204" pitchFamily="34" charset="0"/>
              </a:rPr>
              <a:t>For </a:t>
            </a:r>
            <a:r>
              <a:rPr lang="en-US" sz="1800" b="1" i="0" u="none" strike="noStrike" dirty="0">
                <a:solidFill>
                  <a:srgbClr val="000000"/>
                </a:solidFill>
                <a:effectLst/>
                <a:latin typeface="Aptos" panose="020B0004020202020204" pitchFamily="34" charset="0"/>
              </a:rPr>
              <a:t>causally conditioned entropy</a:t>
            </a:r>
            <a:r>
              <a:rPr lang="en-US" sz="1800" b="0" i="0" u="none" strike="noStrike" dirty="0">
                <a:solidFill>
                  <a:srgbClr val="000000"/>
                </a:solidFill>
                <a:effectLst/>
                <a:latin typeface="Aptos" panose="020B0004020202020204" pitchFamily="34" charset="0"/>
              </a:rPr>
              <a:t>, I filled in the equation in terms of the log probabilities for X and Y in red. Could you please check that these are right, Joe?</a:t>
            </a:r>
          </a:p>
        </p:txBody>
      </p:sp>
      <p:pic>
        <p:nvPicPr>
          <p:cNvPr id="4" name="Picture 3">
            <a:extLst>
              <a:ext uri="{FF2B5EF4-FFF2-40B4-BE49-F238E27FC236}">
                <a16:creationId xmlns:a16="http://schemas.microsoft.com/office/drawing/2014/main" id="{9E740A43-1493-FBC5-2E22-4BCEAF8081E2}"/>
              </a:ext>
            </a:extLst>
          </p:cNvPr>
          <p:cNvPicPr>
            <a:picLocks noChangeAspect="1"/>
          </p:cNvPicPr>
          <p:nvPr/>
        </p:nvPicPr>
        <p:blipFill>
          <a:blip r:embed="rId3"/>
          <a:stretch>
            <a:fillRect/>
          </a:stretch>
        </p:blipFill>
        <p:spPr>
          <a:xfrm>
            <a:off x="492447" y="1358359"/>
            <a:ext cx="11321530" cy="1820269"/>
          </a:xfrm>
          <a:prstGeom prst="rect">
            <a:avLst/>
          </a:prstGeom>
        </p:spPr>
      </p:pic>
    </p:spTree>
    <p:extLst>
      <p:ext uri="{BB962C8B-B14F-4D97-AF65-F5344CB8AC3E}">
        <p14:creationId xmlns:p14="http://schemas.microsoft.com/office/powerpoint/2010/main" val="227735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95030-BD37-DAC6-7F00-7EF2CF996B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FE5F3D-C2F5-80C5-F32F-6CCC75CE2EFF}"/>
              </a:ext>
            </a:extLst>
          </p:cNvPr>
          <p:cNvSpPr>
            <a:spLocks noGrp="1"/>
          </p:cNvSpPr>
          <p:nvPr>
            <p:ph type="title"/>
          </p:nvPr>
        </p:nvSpPr>
        <p:spPr>
          <a:xfrm>
            <a:off x="838200" y="32797"/>
            <a:ext cx="10515600" cy="1325563"/>
          </a:xfrm>
        </p:spPr>
        <p:txBody>
          <a:bodyPr/>
          <a:lstStyle/>
          <a:p>
            <a:r>
              <a:rPr lang="en-AU" dirty="0"/>
              <a:t>Updated: DI/TE</a:t>
            </a:r>
          </a:p>
        </p:txBody>
      </p:sp>
      <p:pic>
        <p:nvPicPr>
          <p:cNvPr id="3" name="Picture 2">
            <a:extLst>
              <a:ext uri="{FF2B5EF4-FFF2-40B4-BE49-F238E27FC236}">
                <a16:creationId xmlns:a16="http://schemas.microsoft.com/office/drawing/2014/main" id="{643F6ADC-1A08-9D63-6899-1AAED4F677A5}"/>
              </a:ext>
            </a:extLst>
          </p:cNvPr>
          <p:cNvPicPr>
            <a:picLocks noChangeAspect="1"/>
          </p:cNvPicPr>
          <p:nvPr/>
        </p:nvPicPr>
        <p:blipFill>
          <a:blip r:embed="rId3"/>
          <a:stretch>
            <a:fillRect/>
          </a:stretch>
        </p:blipFill>
        <p:spPr>
          <a:xfrm>
            <a:off x="2071007" y="1292657"/>
            <a:ext cx="8049986" cy="4272685"/>
          </a:xfrm>
          <a:prstGeom prst="rect">
            <a:avLst/>
          </a:prstGeom>
        </p:spPr>
      </p:pic>
    </p:spTree>
    <p:extLst>
      <p:ext uri="{BB962C8B-B14F-4D97-AF65-F5344CB8AC3E}">
        <p14:creationId xmlns:p14="http://schemas.microsoft.com/office/powerpoint/2010/main" val="188331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77B67-F8F6-7F30-5197-3A5BCE7E51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FEA06-AAC9-D182-DFE7-1D51814279AD}"/>
              </a:ext>
            </a:extLst>
          </p:cNvPr>
          <p:cNvSpPr>
            <a:spLocks noGrp="1"/>
          </p:cNvSpPr>
          <p:nvPr>
            <p:ph type="title"/>
          </p:nvPr>
        </p:nvSpPr>
        <p:spPr>
          <a:xfrm>
            <a:off x="838200" y="32797"/>
            <a:ext cx="10515600" cy="1325563"/>
          </a:xfrm>
        </p:spPr>
        <p:txBody>
          <a:bodyPr/>
          <a:lstStyle/>
          <a:p>
            <a:r>
              <a:rPr lang="en-AU" dirty="0"/>
              <a:t>Updated: DI/TE</a:t>
            </a:r>
          </a:p>
        </p:txBody>
      </p:sp>
      <p:sp>
        <p:nvSpPr>
          <p:cNvPr id="4" name="TextBox 3">
            <a:extLst>
              <a:ext uri="{FF2B5EF4-FFF2-40B4-BE49-F238E27FC236}">
                <a16:creationId xmlns:a16="http://schemas.microsoft.com/office/drawing/2014/main" id="{B0CC57C9-81A6-1187-7BFC-AC5926E8F705}"/>
              </a:ext>
            </a:extLst>
          </p:cNvPr>
          <p:cNvSpPr txBox="1"/>
          <p:nvPr/>
        </p:nvSpPr>
        <p:spPr>
          <a:xfrm>
            <a:off x="435235" y="4086810"/>
            <a:ext cx="11321530" cy="2585323"/>
          </a:xfrm>
          <a:prstGeom prst="rect">
            <a:avLst/>
          </a:prstGeom>
          <a:noFill/>
        </p:spPr>
        <p:txBody>
          <a:bodyPr wrap="square" rtlCol="0">
            <a:spAutoFit/>
          </a:bodyPr>
          <a:lstStyle/>
          <a:p>
            <a:pPr marL="0" marR="0" algn="l"/>
            <a:r>
              <a:rPr lang="en-US" sz="1800" b="0" i="0" u="none" strike="noStrike" dirty="0">
                <a:solidFill>
                  <a:srgbClr val="000000"/>
                </a:solidFill>
                <a:effectLst/>
                <a:latin typeface="Aptos" panose="020B0004020202020204" pitchFamily="34" charset="0"/>
              </a:rPr>
              <a:t>I split up </a:t>
            </a:r>
            <a:r>
              <a:rPr lang="en-US" sz="1800" b="1" i="0" u="none" strike="noStrike" dirty="0">
                <a:solidFill>
                  <a:srgbClr val="000000"/>
                </a:solidFill>
                <a:effectLst/>
                <a:latin typeface="Aptos" panose="020B0004020202020204" pitchFamily="34" charset="0"/>
              </a:rPr>
              <a:t>directed information</a:t>
            </a:r>
            <a:r>
              <a:rPr lang="en-US" sz="1800" b="0" i="0" u="none" strike="noStrike" dirty="0">
                <a:solidFill>
                  <a:srgbClr val="000000"/>
                </a:solidFill>
                <a:effectLst/>
                <a:latin typeface="Aptos" panose="020B0004020202020204" pitchFamily="34" charset="0"/>
              </a:rPr>
              <a:t> and </a:t>
            </a:r>
            <a:r>
              <a:rPr lang="en-US" sz="1800" b="1" i="0" u="none" strike="noStrike" dirty="0">
                <a:solidFill>
                  <a:srgbClr val="000000"/>
                </a:solidFill>
                <a:effectLst/>
                <a:latin typeface="Aptos" panose="020B0004020202020204" pitchFamily="34" charset="0"/>
              </a:rPr>
              <a:t>transfer entropy</a:t>
            </a:r>
            <a:r>
              <a:rPr lang="en-US" sz="1800" b="0" i="0" u="none" strike="noStrike" dirty="0">
                <a:solidFill>
                  <a:srgbClr val="000000"/>
                </a:solidFill>
                <a:effectLst/>
                <a:latin typeface="Aptos" panose="020B0004020202020204" pitchFamily="34" charset="0"/>
              </a:rPr>
              <a:t>, to reflect that the second term in the difference equation includes a contemporaneous measure of X for direction information (X--&gt;Y) versus a lagged measure of X for transfer entropy (X--&gt;Y). Based on our discussion yesterday, it seems like transfer entropy is equivalent to the conditional entropy of Y given its own past minus the </a:t>
            </a:r>
            <a:r>
              <a:rPr lang="en-US" sz="1800" b="1" i="0" u="none" strike="noStrike" dirty="0">
                <a:solidFill>
                  <a:srgbClr val="000000"/>
                </a:solidFill>
                <a:effectLst/>
                <a:latin typeface="Aptos" panose="020B0004020202020204" pitchFamily="34" charset="0"/>
              </a:rPr>
              <a:t>causally conditioned entropy</a:t>
            </a:r>
            <a:r>
              <a:rPr lang="en-US" sz="1800" b="0" i="0" u="none" strike="noStrike" dirty="0">
                <a:solidFill>
                  <a:srgbClr val="000000"/>
                </a:solidFill>
                <a:effectLst/>
                <a:latin typeface="Aptos" panose="020B0004020202020204" pitchFamily="34" charset="0"/>
              </a:rPr>
              <a:t> from X--&gt;Y. However, the pyspi text + documentation states “The directed information can be computed as a difference between the </a:t>
            </a:r>
            <a:r>
              <a:rPr lang="en-US" sz="1800" b="1" i="0" u="none" strike="noStrike" dirty="0">
                <a:solidFill>
                  <a:srgbClr val="000000"/>
                </a:solidFill>
                <a:effectLst/>
                <a:latin typeface="Aptos" panose="020B0004020202020204" pitchFamily="34" charset="0"/>
              </a:rPr>
              <a:t>conditional entropy</a:t>
            </a:r>
            <a:r>
              <a:rPr lang="en-US" sz="1800" b="0" i="0" u="none" strike="noStrike" dirty="0">
                <a:solidFill>
                  <a:srgbClr val="000000"/>
                </a:solidFill>
                <a:effectLst/>
                <a:latin typeface="Aptos" panose="020B0004020202020204" pitchFamily="34" charset="0"/>
              </a:rPr>
              <a:t> of y given its own past, and </a:t>
            </a:r>
            <a:r>
              <a:rPr lang="en-US" sz="1800" b="1" i="0" u="none" strike="noStrike" dirty="0">
                <a:solidFill>
                  <a:srgbClr val="000000"/>
                </a:solidFill>
                <a:effectLst/>
                <a:latin typeface="Aptos" panose="020B0004020202020204" pitchFamily="34" charset="0"/>
              </a:rPr>
              <a:t>causally conditioned entropy</a:t>
            </a:r>
            <a:r>
              <a:rPr lang="en-US" sz="1800" b="0" i="0" u="none" strike="noStrike" dirty="0">
                <a:solidFill>
                  <a:srgbClr val="000000"/>
                </a:solidFill>
                <a:effectLst/>
                <a:latin typeface="Aptos" panose="020B0004020202020204" pitchFamily="34" charset="0"/>
              </a:rPr>
              <a:t>”, which seems to match the definition of transfer entropy rather than directed information. The three-circle Venn Diagram for </a:t>
            </a:r>
            <a:r>
              <a:rPr lang="en-US" sz="1800" b="1" i="0" u="none" strike="noStrike" dirty="0">
                <a:solidFill>
                  <a:srgbClr val="000000"/>
                </a:solidFill>
                <a:effectLst/>
                <a:latin typeface="Aptos" panose="020B0004020202020204" pitchFamily="34" charset="0"/>
              </a:rPr>
              <a:t>directed information</a:t>
            </a:r>
            <a:r>
              <a:rPr lang="en-US" sz="1800" b="0" i="0" u="none" strike="noStrike" dirty="0">
                <a:solidFill>
                  <a:srgbClr val="000000"/>
                </a:solidFill>
                <a:effectLst/>
                <a:latin typeface="Aptos" panose="020B0004020202020204" pitchFamily="34" charset="0"/>
              </a:rPr>
              <a:t> seems to capture a variation on CCE that includes contemporaneous signal for both source (X) and target (Y) as well as the past of the target (Y); does this map to any defined type of entropy that you know of, Joe?</a:t>
            </a:r>
          </a:p>
        </p:txBody>
      </p:sp>
    </p:spTree>
    <p:extLst>
      <p:ext uri="{BB962C8B-B14F-4D97-AF65-F5344CB8AC3E}">
        <p14:creationId xmlns:p14="http://schemas.microsoft.com/office/powerpoint/2010/main" val="4277019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TotalTime>
  <Words>645</Words>
  <Application>Microsoft Macintosh PowerPoint</Application>
  <PresentationFormat>Widescreen</PresentationFormat>
  <Paragraphs>23</Paragraphs>
  <Slides>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Helvetica Neue</vt:lpstr>
      <vt:lpstr>Office Theme</vt:lpstr>
      <vt:lpstr>A visual guide to information theory-based coupling measures</vt:lpstr>
      <vt:lpstr>PowerPoint Presentation</vt:lpstr>
      <vt:lpstr>Added: Active information storage as a time-dependent univariate measure</vt:lpstr>
      <vt:lpstr>Updated: phi-star schematic</vt:lpstr>
      <vt:lpstr>Updated: stochastic interaction</vt:lpstr>
      <vt:lpstr>Updated: time-lagged mutual information</vt:lpstr>
      <vt:lpstr>Updated: causally-conditioned entropy</vt:lpstr>
      <vt:lpstr>Updated: DI/TE</vt:lpstr>
      <vt:lpstr>Updated: DI/TE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Annie Bryant</dc:creator>
  <cp:lastModifiedBy>Annie Bryant</cp:lastModifiedBy>
  <cp:revision>8</cp:revision>
  <dcterms:created xsi:type="dcterms:W3CDTF">2024-12-13T02:56:12Z</dcterms:created>
  <dcterms:modified xsi:type="dcterms:W3CDTF">2024-12-13T04:05:37Z</dcterms:modified>
</cp:coreProperties>
</file>